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87" r:id="rId4"/>
    <p:sldId id="267" r:id="rId5"/>
    <p:sldId id="278" r:id="rId6"/>
    <p:sldId id="282" r:id="rId7"/>
    <p:sldId id="262" r:id="rId8"/>
    <p:sldId id="273" r:id="rId9"/>
    <p:sldId id="269" r:id="rId10"/>
    <p:sldId id="286" r:id="rId11"/>
    <p:sldId id="285" r:id="rId12"/>
    <p:sldId id="283" r:id="rId13"/>
    <p:sldId id="284" r:id="rId14"/>
    <p:sldId id="281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70626-EDEE-45BD-B0DA-BB0071C1E26A}" v="88" dt="2019-04-02T04:39:14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6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6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6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1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A1CD32-FEF2-4762-AE77-4F730C8077A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9E1E7F-E85A-41F3-A985-4B2A43CD8A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E4F1E46-15C2-4BA4-9374-767C6C3708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24" y="284630"/>
            <a:ext cx="979517" cy="9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7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D3FC-2F4C-4ED4-A772-40280DF8C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Embry-Riddle ASCEND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79105-36B0-41A8-9A27-3BABBAE1B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Thomas Montano</a:t>
            </a:r>
          </a:p>
        </p:txBody>
      </p:sp>
    </p:spTree>
    <p:extLst>
      <p:ext uri="{BB962C8B-B14F-4D97-AF65-F5344CB8AC3E}">
        <p14:creationId xmlns:p14="http://schemas.microsoft.com/office/powerpoint/2010/main" val="240549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22E6-03B3-4A3B-BB37-659362EE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7D4B36-922E-49E8-ABA5-D5EBF2FC786D}"/>
                  </a:ext>
                </a:extLst>
              </p:cNvPr>
              <p:cNvSpPr txBox="1"/>
              <p:nvPr/>
            </p:nvSpPr>
            <p:spPr>
              <a:xfrm>
                <a:off x="1097280" y="1737360"/>
                <a:ext cx="4036170" cy="185845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dirty="0"/>
                  <a:t>Published </a:t>
                </a:r>
                <a:r>
                  <a:rPr lang="en-US" dirty="0" err="1"/>
                  <a:t>Friis</a:t>
                </a:r>
                <a:r>
                  <a:rPr lang="en-US" dirty="0"/>
                  <a:t> Transmission Equation:</a:t>
                </a:r>
              </a:p>
              <a:p>
                <a:pPr marL="742950" lvl="1" indent="-285750"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pPr marL="285750" indent="-285750"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b="0" dirty="0"/>
                  <a:t>Solving for received power:</a:t>
                </a:r>
              </a:p>
              <a:p>
                <a:pPr marL="742950" lvl="1" indent="-285750"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pPr marL="285750" indent="-285750"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dirty="0"/>
                  <a:t>Used to obtain SNR</a:t>
                </a:r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7D4B36-922E-49E8-ABA5-D5EBF2FC7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37360"/>
                <a:ext cx="4036170" cy="1858457"/>
              </a:xfrm>
              <a:prstGeom prst="rect">
                <a:avLst/>
              </a:prstGeom>
              <a:blipFill>
                <a:blip r:embed="rId2"/>
                <a:stretch>
                  <a:fillRect l="-1208" t="-1639" r="-604" b="-4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04" y="1757322"/>
            <a:ext cx="4183076" cy="4022725"/>
          </a:xfrm>
        </p:spPr>
      </p:pic>
    </p:spTree>
    <p:extLst>
      <p:ext uri="{BB962C8B-B14F-4D97-AF65-F5344CB8AC3E}">
        <p14:creationId xmlns:p14="http://schemas.microsoft.com/office/powerpoint/2010/main" val="349273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22E6-03B3-4A3B-BB37-659362EE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Rate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7D4B36-922E-49E8-ABA5-D5EBF2FC786D}"/>
                  </a:ext>
                </a:extLst>
              </p:cNvPr>
              <p:cNvSpPr txBox="1"/>
              <p:nvPr/>
            </p:nvSpPr>
            <p:spPr>
              <a:xfrm>
                <a:off x="1097280" y="1737360"/>
                <a:ext cx="4434547" cy="20313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dirty="0"/>
                  <a:t>Shannon Hartley Theorem:</a:t>
                </a:r>
              </a:p>
              <a:p>
                <a:pPr marL="742950" lvl="1" indent="-285750"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</m:d>
                  </m:oMath>
                </a14:m>
                <a:endParaRPr lang="en-US" b="0" dirty="0"/>
              </a:p>
              <a:p>
                <a:pPr marL="285750" indent="-285750"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dirty="0"/>
                  <a:t>Theoretical data rates for an assumed SNR</a:t>
                </a:r>
              </a:p>
              <a:p>
                <a:pPr marL="285750" indent="-285750"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dirty="0"/>
                  <a:t>Given system parameters, a data rate of 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/>
                  <a:t>	~2.5 Mbps should be expected</a:t>
                </a:r>
              </a:p>
              <a:p>
                <a:pPr marL="285750" indent="-285750"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dirty="0"/>
                  <a:t>Actual data rate is closer to 2 Mbps</a:t>
                </a:r>
              </a:p>
              <a:p>
                <a:pPr>
                  <a:buClr>
                    <a:schemeClr val="accent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7D4B36-922E-49E8-ABA5-D5EBF2FC7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37360"/>
                <a:ext cx="4434547" cy="2031325"/>
              </a:xfrm>
              <a:prstGeom prst="rect">
                <a:avLst/>
              </a:prstGeom>
              <a:blipFill>
                <a:blip r:embed="rId2"/>
                <a:stretch>
                  <a:fillRect l="-1100" t="-1502" r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11835BA6-74FF-4477-BCF5-BF6AE6E81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0557" y="1945087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5357-1949-4DD5-9EDC-88B1692C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Flowchart</a:t>
            </a: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C43ACC3-2804-4BC3-9EBA-50A83123F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647" y="1738735"/>
            <a:ext cx="10062565" cy="44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5357-1949-4DD5-9EDC-88B1692C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 Flowchart</a:t>
            </a: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F9CF4AC-E409-4379-BC4E-FE8DF6641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015" y="1741130"/>
            <a:ext cx="10070122" cy="44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4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5357-1949-4DD5-9EDC-88B1692C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10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996B23AB-1045-4B46-B16F-EA222C182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255" y="2024890"/>
            <a:ext cx="5686425" cy="3781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7D4B36-922E-49E8-ABA5-D5EBF2FC786D}"/>
              </a:ext>
            </a:extLst>
          </p:cNvPr>
          <p:cNvSpPr txBox="1"/>
          <p:nvPr/>
        </p:nvSpPr>
        <p:spPr>
          <a:xfrm>
            <a:off x="1097280" y="1737360"/>
            <a:ext cx="4572983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Signal confirmation for 25 miles</a:t>
            </a:r>
            <a:endParaRPr lang="en-US" b="0" dirty="0"/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Received power matches theoretical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Performance was equal to hardware system</a:t>
            </a:r>
          </a:p>
        </p:txBody>
      </p:sp>
    </p:spTree>
    <p:extLst>
      <p:ext uri="{BB962C8B-B14F-4D97-AF65-F5344CB8AC3E}">
        <p14:creationId xmlns:p14="http://schemas.microsoft.com/office/powerpoint/2010/main" val="262640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43A2-EC6A-4DF4-AAD7-1BE1D45B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F42F9-084B-44CB-96CD-E30B9CA3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3F1D-6124-4BC6-9FF4-29D1E756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Project Goals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E202B-4E14-42A8-8CEB-E7F65A7A3E50}"/>
              </a:ext>
            </a:extLst>
          </p:cNvPr>
          <p:cNvSpPr txBox="1"/>
          <p:nvPr/>
        </p:nvSpPr>
        <p:spPr>
          <a:xfrm>
            <a:off x="1097280" y="1737360"/>
            <a:ext cx="500062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Demonstrate that Software defined radios can replace typical hardware-based systems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cs typeface="Calibri"/>
              </a:rPr>
              <a:t>Demonstrate that SDR's will offer a higher performance, and lower developmental cost</a:t>
            </a:r>
          </a:p>
        </p:txBody>
      </p:sp>
      <p:pic>
        <p:nvPicPr>
          <p:cNvPr id="7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AECBEC67-6EF6-44DA-8766-44CFA2094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33" b="20631"/>
          <a:stretch/>
        </p:blipFill>
        <p:spPr>
          <a:xfrm>
            <a:off x="6101575" y="2012340"/>
            <a:ext cx="5539439" cy="37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3F1D-6124-4BC6-9FF4-29D1E756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Radio Transceiver</a:t>
            </a:r>
          </a:p>
        </p:txBody>
      </p:sp>
      <p:pic>
        <p:nvPicPr>
          <p:cNvPr id="5" name="Content Placeholder 4" descr="A circuit board&#10;&#10;Description generated with very high confidence">
            <a:extLst>
              <a:ext uri="{FF2B5EF4-FFF2-40B4-BE49-F238E27FC236}">
                <a16:creationId xmlns:a16="http://schemas.microsoft.com/office/drawing/2014/main" id="{313BB4ED-D8AD-45C3-9D52-0F3F59DF7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8" y="1817626"/>
            <a:ext cx="4834122" cy="32227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E202B-4E14-42A8-8CEB-E7F65A7A3E50}"/>
              </a:ext>
            </a:extLst>
          </p:cNvPr>
          <p:cNvSpPr txBox="1"/>
          <p:nvPr/>
        </p:nvSpPr>
        <p:spPr>
          <a:xfrm>
            <a:off x="1097280" y="1737360"/>
            <a:ext cx="500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/>
              <a:t>LimeSDR</a:t>
            </a:r>
            <a:r>
              <a:rPr lang="en-US" dirty="0"/>
              <a:t> Mini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Allows flexibility and development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Programmed with GNU Radio</a:t>
            </a:r>
          </a:p>
        </p:txBody>
      </p:sp>
    </p:spTree>
    <p:extLst>
      <p:ext uri="{BB962C8B-B14F-4D97-AF65-F5344CB8AC3E}">
        <p14:creationId xmlns:p14="http://schemas.microsoft.com/office/powerpoint/2010/main" val="58707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22E6-03B3-4A3B-BB37-659362EE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 Computer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D4B36-922E-49E8-ABA5-D5EBF2FC786D}"/>
              </a:ext>
            </a:extLst>
          </p:cNvPr>
          <p:cNvSpPr txBox="1"/>
          <p:nvPr/>
        </p:nvSpPr>
        <p:spPr>
          <a:xfrm>
            <a:off x="1097280" y="1737360"/>
            <a:ext cx="589514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ARM Cortex-A9 Quad Core Processor and ARM Cortex-M3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76 GPIO Pins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Main digital signal processor</a:t>
            </a:r>
          </a:p>
        </p:txBody>
      </p:sp>
      <p:pic>
        <p:nvPicPr>
          <p:cNvPr id="19" name="Picture 19" descr="A circuit board&#10;&#10;Description generated with very high confidence">
            <a:extLst>
              <a:ext uri="{FF2B5EF4-FFF2-40B4-BE49-F238E27FC236}">
                <a16:creationId xmlns:a16="http://schemas.microsoft.com/office/drawing/2014/main" id="{51E68D52-1058-4463-9CAE-B8207FCFF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5486" y="2201334"/>
            <a:ext cx="5277187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5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6DDA7-4C14-4C8E-911B-BBDBFA0E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Onboard Antenna </a:t>
            </a:r>
            <a:r>
              <a:rPr lang="en-US">
                <a:cs typeface="Calibri Light"/>
              </a:rPr>
              <a:t>Characteristics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86251-D17A-428C-B612-B2264AD1FA49}"/>
              </a:ext>
            </a:extLst>
          </p:cNvPr>
          <p:cNvSpPr txBox="1"/>
          <p:nvPr/>
        </p:nvSpPr>
        <p:spPr>
          <a:xfrm>
            <a:off x="1097280" y="1737360"/>
            <a:ext cx="2657522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Two </a:t>
            </a:r>
            <a:r>
              <a:rPr lang="en-US" dirty="0">
                <a:cs typeface="Calibri"/>
              </a:rPr>
              <a:t>monopoles (SISO)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cs typeface="Calibri"/>
              </a:rPr>
              <a:t>2 </a:t>
            </a:r>
            <a:r>
              <a:rPr lang="en-US" dirty="0" err="1">
                <a:cs typeface="Calibri"/>
              </a:rPr>
              <a:t>dBi</a:t>
            </a:r>
            <a:r>
              <a:rPr lang="en-US" dirty="0">
                <a:cs typeface="Calibri"/>
              </a:rPr>
              <a:t> total gain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cs typeface="Calibri"/>
              </a:rPr>
              <a:t>Horizontal polarization</a:t>
            </a:r>
          </a:p>
        </p:txBody>
      </p:sp>
      <p:pic>
        <p:nvPicPr>
          <p:cNvPr id="3" name="Picture 4" descr="A picture containing floor, indoor, wall&#10;&#10;Description generated with high confidence">
            <a:extLst>
              <a:ext uri="{FF2B5EF4-FFF2-40B4-BE49-F238E27FC236}">
                <a16:creationId xmlns:a16="http://schemas.microsoft.com/office/drawing/2014/main" id="{68F2C03F-ABF7-431F-B474-9C238C6D2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6" t="11512" r="22490" b="21219"/>
          <a:stretch/>
        </p:blipFill>
        <p:spPr>
          <a:xfrm>
            <a:off x="6872584" y="1913808"/>
            <a:ext cx="1793864" cy="40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D19F-E1E6-430F-8247-67EA79C6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Station Antenna Characteristics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2045" r="21750" b="6824"/>
          <a:stretch/>
        </p:blipFill>
        <p:spPr>
          <a:xfrm>
            <a:off x="6209607" y="1845427"/>
            <a:ext cx="4946073" cy="42601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686251-D17A-428C-B612-B2264AD1FA49}"/>
              </a:ext>
            </a:extLst>
          </p:cNvPr>
          <p:cNvSpPr txBox="1"/>
          <p:nvPr/>
        </p:nvSpPr>
        <p:spPr>
          <a:xfrm>
            <a:off x="1097280" y="1737360"/>
            <a:ext cx="351250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/>
              <a:t>Single Wavelength folded Dipole</a:t>
            </a:r>
            <a:endParaRPr lang="en-US" dirty="0">
              <a:cs typeface="Calibri"/>
            </a:endParaRP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cs typeface="Calibri"/>
              </a:rPr>
              <a:t>24 dBi total gain</a:t>
            </a:r>
          </a:p>
          <a:p>
            <a:pPr marL="285750" indent="-28575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cs typeface="Calibri"/>
              </a:rPr>
              <a:t>Horizontal polarization</a:t>
            </a:r>
          </a:p>
        </p:txBody>
      </p:sp>
    </p:spTree>
    <p:extLst>
      <p:ext uri="{BB962C8B-B14F-4D97-AF65-F5344CB8AC3E}">
        <p14:creationId xmlns:p14="http://schemas.microsoft.com/office/powerpoint/2010/main" val="54913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D19F-E1E6-430F-8247-67EA79C6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Monopole Antenna Resonance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5FFF36-4518-4CD6-A41E-CE4E6AF27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875982"/>
            <a:ext cx="10058400" cy="3963287"/>
          </a:xfrm>
        </p:spPr>
      </p:pic>
    </p:spTree>
    <p:extLst>
      <p:ext uri="{BB962C8B-B14F-4D97-AF65-F5344CB8AC3E}">
        <p14:creationId xmlns:p14="http://schemas.microsoft.com/office/powerpoint/2010/main" val="208858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5357-1949-4DD5-9EDC-88B1692C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Monopole Antenna Gain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2719A5-D6DD-4970-9A48-975980A25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875982"/>
            <a:ext cx="10058400" cy="3963287"/>
          </a:xfrm>
        </p:spPr>
      </p:pic>
    </p:spTree>
    <p:extLst>
      <p:ext uri="{BB962C8B-B14F-4D97-AF65-F5344CB8AC3E}">
        <p14:creationId xmlns:p14="http://schemas.microsoft.com/office/powerpoint/2010/main" val="409549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2227-9C90-40F9-B109-4999CE28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Budget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E71BC2-6D74-4C07-A920-F438AB014F59}"/>
                  </a:ext>
                </a:extLst>
              </p:cNvPr>
              <p:cNvSpPr txBox="1"/>
              <p:nvPr/>
            </p:nvSpPr>
            <p:spPr>
              <a:xfrm>
                <a:off x="1097280" y="1737360"/>
                <a:ext cx="4998720" cy="3290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3"/>
                  </a:buClr>
                  <a:buFontTx/>
                  <a:buChar char="•"/>
                </a:pPr>
                <a:r>
                  <a:rPr lang="en-US" dirty="0"/>
                  <a:t>Operational Parameters</a:t>
                </a:r>
              </a:p>
              <a:p>
                <a:pPr marL="742950" lvl="1" indent="-285750">
                  <a:buClr>
                    <a:schemeClr val="accent3"/>
                  </a:buClr>
                  <a:buFontTx/>
                  <a:buChar char="•"/>
                </a:pPr>
                <a:r>
                  <a:rPr lang="en-US" dirty="0"/>
                  <a:t>2 Watts downlink power</a:t>
                </a:r>
              </a:p>
              <a:p>
                <a:pPr marL="742950" lvl="1" indent="-285750">
                  <a:buClr>
                    <a:schemeClr val="accent3"/>
                  </a:buClr>
                  <a:buFontTx/>
                  <a:buChar char="•"/>
                </a:pPr>
                <a:r>
                  <a:rPr lang="en-US" dirty="0"/>
                  <a:t>2 </a:t>
                </a:r>
                <a:r>
                  <a:rPr lang="en-US" dirty="0" err="1"/>
                  <a:t>dBi</a:t>
                </a:r>
                <a:r>
                  <a:rPr lang="en-US" dirty="0"/>
                  <a:t> payload antenna</a:t>
                </a:r>
              </a:p>
              <a:p>
                <a:pPr marL="742950" lvl="1" indent="-285750">
                  <a:buClr>
                    <a:schemeClr val="accent3"/>
                  </a:buClr>
                  <a:buFontTx/>
                  <a:buChar char="•"/>
                </a:pPr>
                <a:r>
                  <a:rPr lang="en-US" dirty="0"/>
                  <a:t>24 </a:t>
                </a:r>
                <a:r>
                  <a:rPr lang="en-US" dirty="0" err="1"/>
                  <a:t>dBi</a:t>
                </a:r>
                <a:r>
                  <a:rPr lang="en-US" dirty="0"/>
                  <a:t> ground station antenna</a:t>
                </a:r>
              </a:p>
              <a:p>
                <a:pPr marL="742950" lvl="1" indent="-285750">
                  <a:buClr>
                    <a:schemeClr val="accent3"/>
                  </a:buClr>
                  <a:buFontTx/>
                  <a:buChar char="•"/>
                </a:pPr>
                <a:r>
                  <a:rPr lang="en-US" dirty="0"/>
                  <a:t>500 kHz total bandwidth</a:t>
                </a:r>
              </a:p>
              <a:p>
                <a:pPr marL="742950" lvl="1" indent="-285750">
                  <a:buClr>
                    <a:schemeClr val="accent3"/>
                  </a:buClr>
                  <a:buFontTx/>
                  <a:buChar char="•"/>
                </a:pPr>
                <a:r>
                  <a:rPr lang="en-US" dirty="0"/>
                  <a:t>2-GFSK Modulation</a:t>
                </a:r>
              </a:p>
              <a:p>
                <a:pPr marL="285750" indent="-285750">
                  <a:buClr>
                    <a:schemeClr val="accent3"/>
                  </a:buClr>
                  <a:buFontTx/>
                  <a:buChar char="•"/>
                </a:pPr>
                <a:r>
                  <a:rPr lang="en-US" dirty="0"/>
                  <a:t>Theoretical Signal Characteristics</a:t>
                </a:r>
              </a:p>
              <a:p>
                <a:pPr marL="742950" lvl="1" indent="-285750">
                  <a:buClr>
                    <a:schemeClr val="accent3"/>
                  </a:buClr>
                  <a:buFontTx/>
                  <a:buChar char="•"/>
                </a:pPr>
                <a:r>
                  <a:rPr lang="en-US" dirty="0"/>
                  <a:t>93.63 SNR from ground to payload</a:t>
                </a:r>
              </a:p>
              <a:p>
                <a:pPr marL="742950" lvl="1" indent="-285750">
                  <a:buClr>
                    <a:schemeClr val="accent3"/>
                  </a:buClr>
                  <a:buFontTx/>
                  <a:buChar char="•"/>
                </a:pPr>
                <a:r>
                  <a:rPr lang="en-US" dirty="0"/>
                  <a:t>65.56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(Energy per bit to Noise Ratio)</a:t>
                </a:r>
              </a:p>
              <a:p>
                <a:pPr marL="285750" indent="-285750">
                  <a:buClr>
                    <a:schemeClr val="accent3"/>
                  </a:buClr>
                  <a:buFontTx/>
                  <a:buChar char="•"/>
                </a:pPr>
                <a:r>
                  <a:rPr lang="en-US" dirty="0"/>
                  <a:t>Theoretical Received power stays above noise floor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E71BC2-6D74-4C07-A920-F438AB01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37360"/>
                <a:ext cx="4998720" cy="3290003"/>
              </a:xfrm>
              <a:prstGeom prst="rect">
                <a:avLst/>
              </a:prstGeom>
              <a:blipFill>
                <a:blip r:embed="rId2"/>
                <a:stretch>
                  <a:fillRect l="-976" t="-926" b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7516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242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</TotalTime>
  <Words>216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Cambria Math</vt:lpstr>
      <vt:lpstr>Retrospect</vt:lpstr>
      <vt:lpstr>Embry-Riddle ASCEND</vt:lpstr>
      <vt:lpstr>Project Goals</vt:lpstr>
      <vt:lpstr>Software Defined Radio Transceiver</vt:lpstr>
      <vt:lpstr>Onboard Computer</vt:lpstr>
      <vt:lpstr>Onboard Antenna Characteristics</vt:lpstr>
      <vt:lpstr>Ground Station Antenna Characteristics</vt:lpstr>
      <vt:lpstr>Monopole Antenna Resonance</vt:lpstr>
      <vt:lpstr>Monopole Antenna Gain</vt:lpstr>
      <vt:lpstr>Link Budget</vt:lpstr>
      <vt:lpstr>Signal Strength Theory</vt:lpstr>
      <vt:lpstr>Data Rate Theory</vt:lpstr>
      <vt:lpstr>Receiver Flowchart</vt:lpstr>
      <vt:lpstr>Transmitter Flowchart</vt:lpstr>
      <vt:lpstr>Experimental Results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Embry-Riddle ASCEND Project</dc:title>
  <dc:creator>Thomas Montano</dc:creator>
  <cp:lastModifiedBy>Thomas Montano</cp:lastModifiedBy>
  <cp:revision>157</cp:revision>
  <dcterms:created xsi:type="dcterms:W3CDTF">2018-11-13T03:14:53Z</dcterms:created>
  <dcterms:modified xsi:type="dcterms:W3CDTF">2019-04-02T04:39:14Z</dcterms:modified>
</cp:coreProperties>
</file>